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6"/>
  </p:notesMasterIdLst>
  <p:sldIdLst>
    <p:sldId id="256" r:id="rId2"/>
    <p:sldId id="278" r:id="rId3"/>
    <p:sldId id="259" r:id="rId4"/>
    <p:sldId id="279" r:id="rId5"/>
    <p:sldId id="260" r:id="rId6"/>
    <p:sldId id="257" r:id="rId7"/>
    <p:sldId id="261" r:id="rId8"/>
    <p:sldId id="262" r:id="rId9"/>
    <p:sldId id="263" r:id="rId10"/>
    <p:sldId id="264" r:id="rId11"/>
    <p:sldId id="265" r:id="rId12"/>
    <p:sldId id="266" r:id="rId13"/>
    <p:sldId id="267" r:id="rId14"/>
    <p:sldId id="268" r:id="rId15"/>
    <p:sldId id="258" r:id="rId16"/>
    <p:sldId id="269" r:id="rId17"/>
    <p:sldId id="270" r:id="rId18"/>
    <p:sldId id="271" r:id="rId19"/>
    <p:sldId id="272" r:id="rId20"/>
    <p:sldId id="273" r:id="rId21"/>
    <p:sldId id="274" r:id="rId22"/>
    <p:sldId id="275" r:id="rId23"/>
    <p:sldId id="276" r:id="rId24"/>
    <p:sldId id="277"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346C29-5742-4020-987E-CB011D5BBF42}" type="datetimeFigureOut">
              <a:rPr lang="en-US" smtClean="0"/>
              <a:pPr/>
              <a:t>4/27/2011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B919B6-883A-4CC2-A5A3-0E1A41A9088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24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3B919B6-883A-4CC2-A5A3-0E1A41A90887}"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8377D2C-589E-47F0-ADCE-687B7DE673EB}" type="datetimeFigureOut">
              <a:rPr lang="en-US" smtClean="0"/>
              <a:pPr/>
              <a:t>4/27/2011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C7F8FA40-6B03-4857-ADD8-F235ABEB466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377D2C-589E-47F0-ADCE-687B7DE673EB}" type="datetimeFigureOut">
              <a:rPr lang="en-US" smtClean="0"/>
              <a:pPr/>
              <a:t>4/27/2011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F8FA40-6B03-4857-ADD8-F235ABEB4667}" type="slidenum">
              <a:rPr lang="en-US" smtClean="0"/>
              <a:pPr/>
              <a:t>‹#›</a:t>
            </a:fld>
            <a:endParaRPr lang="en-US"/>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377D2C-589E-47F0-ADCE-687B7DE673EB}" type="datetimeFigureOut">
              <a:rPr lang="en-US" smtClean="0"/>
              <a:pPr/>
              <a:t>4/27/2011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F8FA40-6B03-4857-ADD8-F235ABEB4667}" type="slidenum">
              <a:rPr lang="en-US" smtClean="0"/>
              <a:pPr/>
              <a:t>‹#›</a:t>
            </a:fld>
            <a:endParaRPr lang="en-U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377D2C-589E-47F0-ADCE-687B7DE673EB}" type="datetimeFigureOut">
              <a:rPr lang="en-US" smtClean="0"/>
              <a:pPr/>
              <a:t>4/27/2011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F8FA40-6B03-4857-ADD8-F235ABEB4667}" type="slidenum">
              <a:rPr lang="en-US" smtClean="0"/>
              <a:pPr/>
              <a:t>‹#›</a:t>
            </a:fld>
            <a:endParaRPr 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8377D2C-589E-47F0-ADCE-687B7DE673EB}" type="datetimeFigureOut">
              <a:rPr lang="en-US" smtClean="0"/>
              <a:pPr/>
              <a:t>4/27/2011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F8FA40-6B03-4857-ADD8-F235ABEB466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8377D2C-589E-47F0-ADCE-687B7DE673EB}" type="datetimeFigureOut">
              <a:rPr lang="en-US" smtClean="0"/>
              <a:pPr/>
              <a:t>4/27/2011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F8FA40-6B03-4857-ADD8-F235ABEB4667}" type="slidenum">
              <a:rPr lang="en-US" smtClean="0"/>
              <a:pPr/>
              <a:t>‹#›</a:t>
            </a:fld>
            <a:endParaRPr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8377D2C-589E-47F0-ADCE-687B7DE673EB}" type="datetimeFigureOut">
              <a:rPr lang="en-US" smtClean="0"/>
              <a:pPr/>
              <a:t>4/27/2011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F8FA40-6B03-4857-ADD8-F235ABEB4667}" type="slidenum">
              <a:rPr lang="en-US" smtClean="0"/>
              <a:pPr/>
              <a:t>‹#›</a:t>
            </a:fld>
            <a:endParaRPr lang="en-US"/>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8377D2C-589E-47F0-ADCE-687B7DE673EB}" type="datetimeFigureOut">
              <a:rPr lang="en-US" smtClean="0"/>
              <a:pPr/>
              <a:t>4/27/2011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F8FA40-6B03-4857-ADD8-F235ABEB4667}" type="slidenum">
              <a:rPr lang="en-US" smtClean="0"/>
              <a:pPr/>
              <a:t>‹#›</a:t>
            </a:fld>
            <a:endParaRPr lang="en-U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377D2C-589E-47F0-ADCE-687B7DE673EB}" type="datetimeFigureOut">
              <a:rPr lang="en-US" smtClean="0"/>
              <a:pPr/>
              <a:t>4/27/2011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F8FA40-6B03-4857-ADD8-F235ABEB4667}" type="slidenum">
              <a:rPr lang="en-US" smtClean="0"/>
              <a:pPr/>
              <a:t>‹#›</a:t>
            </a:fld>
            <a:endParaRPr lang="en-US"/>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8377D2C-589E-47F0-ADCE-687B7DE673EB}" type="datetimeFigureOut">
              <a:rPr lang="en-US" smtClean="0"/>
              <a:pPr/>
              <a:t>4/27/2011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F8FA40-6B03-4857-ADD8-F235ABEB4667}" type="slidenum">
              <a:rPr lang="en-US" smtClean="0"/>
              <a:pPr/>
              <a:t>‹#›</a:t>
            </a:fld>
            <a:endParaRPr lang="en-US"/>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8377D2C-589E-47F0-ADCE-687B7DE673EB}" type="datetimeFigureOut">
              <a:rPr lang="en-US" smtClean="0"/>
              <a:pPr/>
              <a:t>4/27/2011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C7F8FA40-6B03-4857-ADD8-F235ABEB4667}"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8377D2C-589E-47F0-ADCE-687B7DE673EB}" type="datetimeFigureOut">
              <a:rPr lang="en-US" smtClean="0"/>
              <a:pPr/>
              <a:t>4/27/2011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7F8FA40-6B03-4857-ADD8-F235ABEB4667}"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dissolve/>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hyperlink" Target="http://www.mass.gov/dcr/parks/metroboston/harbor.htm"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Ocean Literacy    </a:t>
            </a:r>
            <a:br>
              <a:rPr lang="en-US" dirty="0" smtClean="0"/>
            </a:br>
            <a:r>
              <a:rPr lang="en-US" dirty="0" smtClean="0"/>
              <a:t>Boat Camp NO.:9427</a:t>
            </a:r>
            <a:endParaRPr lang="en-US" dirty="0"/>
          </a:p>
        </p:txBody>
      </p:sp>
      <p:sp>
        <p:nvSpPr>
          <p:cNvPr id="3" name="Subtitle 2"/>
          <p:cNvSpPr>
            <a:spLocks noGrp="1"/>
          </p:cNvSpPr>
          <p:nvPr>
            <p:ph type="subTitle" idx="1"/>
          </p:nvPr>
        </p:nvSpPr>
        <p:spPr/>
        <p:txBody>
          <a:bodyPr/>
          <a:lstStyle/>
          <a:p>
            <a:r>
              <a:rPr lang="en-US" dirty="0" smtClean="0"/>
              <a:t>Suzanne Kress</a:t>
            </a:r>
          </a:p>
          <a:p>
            <a:r>
              <a:rPr lang="en-US" dirty="0" smtClean="0"/>
              <a:t>Kindergarten</a:t>
            </a:r>
          </a:p>
          <a:p>
            <a:r>
              <a:rPr lang="en-US" dirty="0" smtClean="0"/>
              <a:t>Dr. John  C. Page School</a:t>
            </a:r>
            <a:endParaRPr lang="en-US" dirty="0"/>
          </a:p>
        </p:txBody>
      </p:sp>
      <p:pic>
        <p:nvPicPr>
          <p:cNvPr id="5" name="Picture 4" descr="DSC01291.JPG"/>
          <p:cNvPicPr>
            <a:picLocks noChangeAspect="1"/>
          </p:cNvPicPr>
          <p:nvPr/>
        </p:nvPicPr>
        <p:blipFill>
          <a:blip r:embed="rId3" cstate="print"/>
          <a:stretch>
            <a:fillRect/>
          </a:stretch>
        </p:blipFill>
        <p:spPr>
          <a:xfrm>
            <a:off x="457200" y="3505200"/>
            <a:ext cx="3657600" cy="2743200"/>
          </a:xfrm>
          <a:prstGeom prst="rect">
            <a:avLst/>
          </a:prstGeom>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524000"/>
            <a:ext cx="7772400" cy="1600200"/>
          </a:xfrm>
        </p:spPr>
        <p:txBody>
          <a:bodyPr/>
          <a:lstStyle/>
          <a:p>
            <a:r>
              <a:rPr lang="en-US" dirty="0" smtClean="0"/>
              <a:t/>
            </a:r>
            <a:br>
              <a:rPr lang="en-US" dirty="0" smtClean="0"/>
            </a:br>
            <a:r>
              <a:rPr lang="en-US" dirty="0" smtClean="0"/>
              <a:t/>
            </a:r>
            <a:br>
              <a:rPr lang="en-US" dirty="0" smtClean="0"/>
            </a:br>
            <a:r>
              <a:rPr lang="en-US" dirty="0" smtClean="0"/>
              <a:t>Objectives:</a:t>
            </a:r>
            <a:br>
              <a:rPr lang="en-US" dirty="0" smtClean="0"/>
            </a:br>
            <a:endParaRPr lang="en-US" dirty="0"/>
          </a:p>
        </p:txBody>
      </p:sp>
      <p:sp>
        <p:nvSpPr>
          <p:cNvPr id="3" name="Text Placeholder 2"/>
          <p:cNvSpPr>
            <a:spLocks noGrp="1"/>
          </p:cNvSpPr>
          <p:nvPr>
            <p:ph type="body" idx="1"/>
          </p:nvPr>
        </p:nvSpPr>
        <p:spPr>
          <a:xfrm>
            <a:off x="530352" y="2286000"/>
            <a:ext cx="7772400" cy="1928376"/>
          </a:xfrm>
        </p:spPr>
        <p:txBody>
          <a:bodyPr>
            <a:noAutofit/>
          </a:bodyPr>
          <a:lstStyle/>
          <a:p>
            <a:r>
              <a:rPr lang="en-US" sz="2800" dirty="0" smtClean="0"/>
              <a:t>The first week, we will look at what an island is and discuss if any of us have ever been to an island. Many of the children in my kindergarten class have been to Plum Island and will be able to discuss various features that are on an island; such as sand, rocks, shells, trees, etc. Some of my children have never been to Plum Island and may not know what an island looks like. </a:t>
            </a:r>
          </a:p>
          <a:p>
            <a:endParaRPr lang="en-US" sz="2800"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905000"/>
            <a:ext cx="7772400" cy="1905000"/>
          </a:xfrm>
        </p:spPr>
        <p:txBody>
          <a:bodyPr/>
          <a:lstStyle/>
          <a:p>
            <a:r>
              <a:rPr lang="en-US" dirty="0" smtClean="0"/>
              <a:t>Week One</a:t>
            </a:r>
            <a:br>
              <a:rPr lang="en-US" dirty="0" smtClean="0"/>
            </a:br>
            <a:r>
              <a:rPr lang="en-US" dirty="0" smtClean="0"/>
              <a:t> </a:t>
            </a:r>
            <a:br>
              <a:rPr lang="en-US" dirty="0" smtClean="0"/>
            </a:br>
            <a:endParaRPr lang="en-US" dirty="0"/>
          </a:p>
        </p:txBody>
      </p:sp>
      <p:sp>
        <p:nvSpPr>
          <p:cNvPr id="3" name="Text Placeholder 2"/>
          <p:cNvSpPr>
            <a:spLocks noGrp="1"/>
          </p:cNvSpPr>
          <p:nvPr>
            <p:ph type="body" idx="1"/>
          </p:nvPr>
        </p:nvSpPr>
        <p:spPr/>
        <p:txBody>
          <a:bodyPr>
            <a:normAutofit fontScale="92500" lnSpcReduction="10000"/>
          </a:bodyPr>
          <a:lstStyle/>
          <a:p>
            <a:r>
              <a:rPr lang="en-US" b="1" dirty="0" smtClean="0"/>
              <a:t> </a:t>
            </a:r>
            <a:endParaRPr lang="en-US" dirty="0" smtClean="0"/>
          </a:p>
          <a:p>
            <a:r>
              <a:rPr lang="en-US" sz="3600" b="1" dirty="0" smtClean="0"/>
              <a:t>Island Tours: Features of an Island</a:t>
            </a:r>
            <a:endParaRPr lang="en-US" sz="3600" dirty="0" smtClean="0"/>
          </a:p>
          <a:p>
            <a:r>
              <a:rPr lang="en-US" sz="3600" dirty="0" smtClean="0"/>
              <a:t> </a:t>
            </a:r>
          </a:p>
          <a:p>
            <a:endParaRPr lang="en-US" sz="3600" dirty="0"/>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959864"/>
          </a:xfrm>
        </p:spPr>
        <p:txBody>
          <a:bodyPr/>
          <a:lstStyle/>
          <a:p>
            <a:r>
              <a:rPr lang="en-US" dirty="0" smtClean="0"/>
              <a:t/>
            </a:r>
            <a:br>
              <a:rPr lang="en-US" dirty="0" smtClean="0"/>
            </a:br>
            <a:r>
              <a:rPr lang="en-US" dirty="0" smtClean="0"/>
              <a:t>Materials:</a:t>
            </a:r>
            <a:br>
              <a:rPr lang="en-US" dirty="0" smtClean="0"/>
            </a:br>
            <a:endParaRPr lang="en-US" dirty="0"/>
          </a:p>
        </p:txBody>
      </p:sp>
      <p:sp>
        <p:nvSpPr>
          <p:cNvPr id="3" name="Text Placeholder 2"/>
          <p:cNvSpPr>
            <a:spLocks noGrp="1"/>
          </p:cNvSpPr>
          <p:nvPr>
            <p:ph type="body" idx="1"/>
          </p:nvPr>
        </p:nvSpPr>
        <p:spPr/>
        <p:txBody>
          <a:bodyPr>
            <a:normAutofit fontScale="25000" lnSpcReduction="20000"/>
          </a:bodyPr>
          <a:lstStyle/>
          <a:p>
            <a:r>
              <a:rPr lang="en-US" dirty="0" smtClean="0"/>
              <a:t> </a:t>
            </a:r>
          </a:p>
          <a:p>
            <a:r>
              <a:rPr lang="en-US" sz="9600" dirty="0" smtClean="0"/>
              <a:t>1 blue sheet of paper to represent the water around and island.</a:t>
            </a:r>
          </a:p>
          <a:p>
            <a:r>
              <a:rPr lang="en-US" sz="9600" dirty="0" smtClean="0"/>
              <a:t>2 brown pieces of paper; 1 cut into long narrow strip (island), the other piece cut more like a main landform.</a:t>
            </a:r>
          </a:p>
          <a:p>
            <a:r>
              <a:rPr lang="en-US" sz="9600" dirty="0" smtClean="0"/>
              <a:t>2 paper boats.</a:t>
            </a:r>
          </a:p>
          <a:p>
            <a:r>
              <a:rPr lang="en-US" sz="9600" dirty="0" smtClean="0"/>
              <a:t>A basket full of items to play a guessing game about what you can find on an island. Some of the items in the basket you would find on an island, some you may not find.</a:t>
            </a:r>
          </a:p>
          <a:p>
            <a:r>
              <a:rPr lang="en-US" sz="9600" dirty="0" smtClean="0"/>
              <a:t>Book: </a:t>
            </a:r>
            <a:r>
              <a:rPr lang="en-US" sz="9600" u="sng" dirty="0" smtClean="0"/>
              <a:t>The Little Island   </a:t>
            </a:r>
            <a:r>
              <a:rPr lang="en-US" sz="9600" dirty="0" smtClean="0"/>
              <a:t>by Margaret Wise Brown</a:t>
            </a:r>
          </a:p>
          <a:p>
            <a:endParaRPr lang="en-US" sz="9600"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71600"/>
            <a:ext cx="7772400" cy="1676400"/>
          </a:xfrm>
        </p:spPr>
        <p:txBody>
          <a:bodyPr/>
          <a:lstStyle/>
          <a:p>
            <a:r>
              <a:rPr lang="en-US" dirty="0" smtClean="0"/>
              <a:t>Focus Question:  </a:t>
            </a:r>
            <a:br>
              <a:rPr lang="en-US" dirty="0" smtClean="0"/>
            </a:br>
            <a:endParaRPr lang="en-US" dirty="0"/>
          </a:p>
        </p:txBody>
      </p:sp>
      <p:sp>
        <p:nvSpPr>
          <p:cNvPr id="3" name="Text Placeholder 2"/>
          <p:cNvSpPr>
            <a:spLocks noGrp="1"/>
          </p:cNvSpPr>
          <p:nvPr>
            <p:ph type="body" idx="1"/>
          </p:nvPr>
        </p:nvSpPr>
        <p:spPr/>
        <p:txBody>
          <a:bodyPr/>
          <a:lstStyle/>
          <a:p>
            <a:r>
              <a:rPr lang="en-US" sz="4800" dirty="0" smtClean="0"/>
              <a:t>      What is an island?</a:t>
            </a:r>
          </a:p>
          <a:p>
            <a:endParaRPr lang="en-US" dirty="0"/>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883664"/>
          </a:xfrm>
        </p:spPr>
        <p:txBody>
          <a:bodyPr/>
          <a:lstStyle/>
          <a:p>
            <a:r>
              <a:rPr lang="en-US" dirty="0" smtClean="0"/>
              <a:t>Engagement:</a:t>
            </a:r>
            <a:br>
              <a:rPr lang="en-US" dirty="0" smtClean="0"/>
            </a:br>
            <a:endParaRPr lang="en-US" dirty="0"/>
          </a:p>
        </p:txBody>
      </p:sp>
      <p:sp>
        <p:nvSpPr>
          <p:cNvPr id="3" name="Text Placeholder 2"/>
          <p:cNvSpPr>
            <a:spLocks noGrp="1"/>
          </p:cNvSpPr>
          <p:nvPr>
            <p:ph type="body" idx="1"/>
          </p:nvPr>
        </p:nvSpPr>
        <p:spPr>
          <a:xfrm>
            <a:off x="533400" y="2590800"/>
            <a:ext cx="7772400" cy="1509712"/>
          </a:xfrm>
        </p:spPr>
        <p:txBody>
          <a:bodyPr>
            <a:noAutofit/>
          </a:bodyPr>
          <a:lstStyle/>
          <a:p>
            <a:r>
              <a:rPr lang="en-US" sz="2000" dirty="0" smtClean="0"/>
              <a:t>I will have the students come to the rug area (whole group time). The children will notice the big blue paper and the two strips of brown paper laid on top of the blue paper one in front of the other.  I will put the brown paper that represents the mainland at the edge of the blue paper and I will ask the following question:  What do you think this represents or is? </a:t>
            </a:r>
          </a:p>
          <a:p>
            <a:r>
              <a:rPr lang="en-US" sz="2000" dirty="0" smtClean="0"/>
              <a:t> </a:t>
            </a:r>
          </a:p>
          <a:p>
            <a:r>
              <a:rPr lang="en-US" sz="2000" dirty="0" smtClean="0"/>
              <a:t>I will read the book, </a:t>
            </a:r>
            <a:r>
              <a:rPr lang="en-US" sz="2000" u="sng" dirty="0" smtClean="0"/>
              <a:t>The little Island</a:t>
            </a:r>
            <a:r>
              <a:rPr lang="en-US" sz="2000" b="1" dirty="0" smtClean="0"/>
              <a:t>, by Margaret Wise Brown </a:t>
            </a:r>
            <a:r>
              <a:rPr lang="en-US" sz="2000" dirty="0" smtClean="0"/>
              <a:t>and re-ask the question at the end. </a:t>
            </a:r>
          </a:p>
          <a:p>
            <a:r>
              <a:rPr lang="en-US" sz="2000" dirty="0" smtClean="0"/>
              <a:t> </a:t>
            </a:r>
          </a:p>
          <a:p>
            <a:endParaRPr lang="en-US" sz="2000" dirty="0"/>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066800"/>
            <a:ext cx="8080248" cy="990600"/>
          </a:xfrm>
        </p:spPr>
        <p:txBody>
          <a:bodyPr/>
          <a:lstStyle/>
          <a:p>
            <a:r>
              <a:rPr lang="en-US" dirty="0" smtClean="0"/>
              <a:t>    Islands in the World</a:t>
            </a:r>
            <a:endParaRPr lang="en-US" dirty="0"/>
          </a:p>
        </p:txBody>
      </p:sp>
      <p:sp>
        <p:nvSpPr>
          <p:cNvPr id="3" name="Text Placeholder 2"/>
          <p:cNvSpPr>
            <a:spLocks noGrp="1"/>
          </p:cNvSpPr>
          <p:nvPr>
            <p:ph type="body" idx="1"/>
          </p:nvPr>
        </p:nvSpPr>
        <p:spPr>
          <a:xfrm>
            <a:off x="304800" y="2704664"/>
            <a:ext cx="7997952" cy="3543736"/>
          </a:xfrm>
        </p:spPr>
        <p:txBody>
          <a:bodyPr/>
          <a:lstStyle/>
          <a:p>
            <a:endParaRPr lang="en-US" dirty="0"/>
          </a:p>
        </p:txBody>
      </p:sp>
      <p:pic>
        <p:nvPicPr>
          <p:cNvPr id="4" name="Picture 3" descr="untitled.bmp"/>
          <p:cNvPicPr>
            <a:picLocks noChangeAspect="1"/>
          </p:cNvPicPr>
          <p:nvPr/>
        </p:nvPicPr>
        <p:blipFill>
          <a:blip r:embed="rId3" cstate="print"/>
          <a:stretch>
            <a:fillRect/>
          </a:stretch>
        </p:blipFill>
        <p:spPr>
          <a:xfrm>
            <a:off x="838200" y="2971800"/>
            <a:ext cx="1295400" cy="1295400"/>
          </a:xfrm>
          <a:prstGeom prst="rect">
            <a:avLst/>
          </a:prstGeom>
        </p:spPr>
      </p:pic>
      <p:pic>
        <p:nvPicPr>
          <p:cNvPr id="5" name="Picture 4" descr="beach island.jpg"/>
          <p:cNvPicPr>
            <a:picLocks noChangeAspect="1"/>
          </p:cNvPicPr>
          <p:nvPr/>
        </p:nvPicPr>
        <p:blipFill>
          <a:blip r:embed="rId4" cstate="print"/>
          <a:stretch>
            <a:fillRect/>
          </a:stretch>
        </p:blipFill>
        <p:spPr>
          <a:xfrm>
            <a:off x="3200400" y="3048000"/>
            <a:ext cx="2133600" cy="1746455"/>
          </a:xfrm>
          <a:prstGeom prst="rect">
            <a:avLst/>
          </a:prstGeom>
        </p:spPr>
      </p:pic>
      <p:pic>
        <p:nvPicPr>
          <p:cNvPr id="6" name="Picture 5" descr="coastal island.jpg"/>
          <p:cNvPicPr>
            <a:picLocks noChangeAspect="1"/>
          </p:cNvPicPr>
          <p:nvPr/>
        </p:nvPicPr>
        <p:blipFill>
          <a:blip r:embed="rId5" cstate="print"/>
          <a:stretch>
            <a:fillRect/>
          </a:stretch>
        </p:blipFill>
        <p:spPr>
          <a:xfrm>
            <a:off x="6019800" y="2895600"/>
            <a:ext cx="1771650" cy="1323975"/>
          </a:xfrm>
          <a:prstGeom prst="rect">
            <a:avLst/>
          </a:prstGeom>
        </p:spPr>
      </p:pic>
      <p:pic>
        <p:nvPicPr>
          <p:cNvPr id="7" name="Picture 6" descr="images.jpg"/>
          <p:cNvPicPr>
            <a:picLocks noChangeAspect="1"/>
          </p:cNvPicPr>
          <p:nvPr/>
        </p:nvPicPr>
        <p:blipFill>
          <a:blip r:embed="rId6" cstate="print"/>
          <a:stretch>
            <a:fillRect/>
          </a:stretch>
        </p:blipFill>
        <p:spPr>
          <a:xfrm>
            <a:off x="5791199" y="4567904"/>
            <a:ext cx="2428875" cy="1575721"/>
          </a:xfrm>
          <a:prstGeom prst="rect">
            <a:avLst/>
          </a:prstGeom>
        </p:spPr>
      </p:pic>
      <p:pic>
        <p:nvPicPr>
          <p:cNvPr id="8" name="Picture 7" descr="spider island.jpg"/>
          <p:cNvPicPr>
            <a:picLocks noChangeAspect="1"/>
          </p:cNvPicPr>
          <p:nvPr/>
        </p:nvPicPr>
        <p:blipFill>
          <a:blip r:embed="rId7" cstate="print"/>
          <a:stretch>
            <a:fillRect/>
          </a:stretch>
        </p:blipFill>
        <p:spPr>
          <a:xfrm>
            <a:off x="533400" y="4495800"/>
            <a:ext cx="2287588" cy="1676400"/>
          </a:xfrm>
          <a:prstGeom prst="rect">
            <a:avLst/>
          </a:prstGeom>
        </p:spPr>
      </p:pic>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Exploration:</a:t>
            </a:r>
            <a:br>
              <a:rPr lang="en-US" dirty="0" smtClean="0"/>
            </a:br>
            <a:endParaRPr lang="en-US" dirty="0"/>
          </a:p>
        </p:txBody>
      </p:sp>
      <p:sp>
        <p:nvSpPr>
          <p:cNvPr id="3" name="Text Placeholder 2"/>
          <p:cNvSpPr>
            <a:spLocks noGrp="1"/>
          </p:cNvSpPr>
          <p:nvPr>
            <p:ph type="body" idx="1"/>
          </p:nvPr>
        </p:nvSpPr>
        <p:spPr>
          <a:xfrm>
            <a:off x="530352" y="2286000"/>
            <a:ext cx="7772400" cy="1928376"/>
          </a:xfrm>
        </p:spPr>
        <p:txBody>
          <a:bodyPr>
            <a:noAutofit/>
          </a:bodyPr>
          <a:lstStyle/>
          <a:p>
            <a:r>
              <a:rPr lang="en-US" sz="2000" dirty="0" smtClean="0"/>
              <a:t>Introduce the activity. Tell the students that </a:t>
            </a:r>
            <a:r>
              <a:rPr lang="en-US" sz="2000" dirty="0" smtClean="0"/>
              <a:t>I </a:t>
            </a:r>
            <a:r>
              <a:rPr lang="en-US" sz="2000" dirty="0" smtClean="0"/>
              <a:t>have a basket full of items; some belong on an island and some do not.  Can they guess which items belong?  If the item belongs on the island the student will put it into the paper boat and drive it over to the island from the mainland. Keep track of items on a white board so children have a visual. Two columns marked “Island Features” and “Not Island Features.”</a:t>
            </a:r>
          </a:p>
          <a:p>
            <a:r>
              <a:rPr lang="en-US" sz="2000" dirty="0" smtClean="0"/>
              <a:t> </a:t>
            </a:r>
          </a:p>
          <a:p>
            <a:r>
              <a:rPr lang="en-US" sz="2000" dirty="0" smtClean="0"/>
              <a:t>Rules:</a:t>
            </a:r>
          </a:p>
          <a:p>
            <a:r>
              <a:rPr lang="en-US" sz="2000" dirty="0" smtClean="0"/>
              <a:t> A quiet hand will be picked and the student has to be sitting.</a:t>
            </a:r>
          </a:p>
          <a:p>
            <a:r>
              <a:rPr lang="en-US" sz="2000" b="1" dirty="0" smtClean="0"/>
              <a:t> </a:t>
            </a:r>
            <a:r>
              <a:rPr lang="en-US" sz="2000" dirty="0" smtClean="0"/>
              <a:t>For each item guessed correctly a marble will be added to the marble jar.</a:t>
            </a:r>
          </a:p>
          <a:p>
            <a:r>
              <a:rPr lang="en-US" sz="2000" dirty="0" smtClean="0"/>
              <a:t> </a:t>
            </a:r>
          </a:p>
          <a:p>
            <a:endParaRPr lang="en-US" sz="2000" dirty="0"/>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731264"/>
          </a:xfrm>
        </p:spPr>
        <p:txBody>
          <a:bodyPr/>
          <a:lstStyle/>
          <a:p>
            <a:r>
              <a:rPr lang="en-US" dirty="0" smtClean="0"/>
              <a:t>Explanation:</a:t>
            </a:r>
            <a:br>
              <a:rPr lang="en-US" dirty="0" smtClean="0"/>
            </a:br>
            <a:endParaRPr lang="en-US" dirty="0"/>
          </a:p>
        </p:txBody>
      </p:sp>
      <p:sp>
        <p:nvSpPr>
          <p:cNvPr id="3" name="Text Placeholder 2"/>
          <p:cNvSpPr>
            <a:spLocks noGrp="1"/>
          </p:cNvSpPr>
          <p:nvPr>
            <p:ph type="body" idx="1"/>
          </p:nvPr>
        </p:nvSpPr>
        <p:spPr/>
        <p:txBody>
          <a:bodyPr>
            <a:normAutofit fontScale="25000" lnSpcReduction="20000"/>
          </a:bodyPr>
          <a:lstStyle/>
          <a:p>
            <a:r>
              <a:rPr lang="en-US" sz="11200" dirty="0" smtClean="0"/>
              <a:t>Ask students to think about the items that are found on an island. Is there another word that they use to describe a place that has similar features, (I am looking for the word </a:t>
            </a:r>
            <a:r>
              <a:rPr lang="en-US" sz="11200" b="1" dirty="0" smtClean="0"/>
              <a:t>beach</a:t>
            </a:r>
            <a:r>
              <a:rPr lang="en-US" sz="11200" dirty="0" smtClean="0"/>
              <a:t>).  Tell the students that many beaches have similar features as islands. Some beaches are islands that are connected to the mainland by a bridge just like Plum Island. Has anyone been to Plum Island beach?</a:t>
            </a:r>
          </a:p>
          <a:p>
            <a:r>
              <a:rPr lang="en-US" sz="11200" dirty="0" smtClean="0"/>
              <a:t> </a:t>
            </a:r>
          </a:p>
          <a:p>
            <a:endParaRPr lang="en-US" dirty="0"/>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Elaboration:</a:t>
            </a:r>
            <a:br>
              <a:rPr lang="en-US" dirty="0" smtClean="0"/>
            </a:br>
            <a:endParaRPr lang="en-US" dirty="0"/>
          </a:p>
        </p:txBody>
      </p:sp>
      <p:sp>
        <p:nvSpPr>
          <p:cNvPr id="3" name="Text Placeholder 2"/>
          <p:cNvSpPr>
            <a:spLocks noGrp="1"/>
          </p:cNvSpPr>
          <p:nvPr>
            <p:ph type="body" idx="1"/>
          </p:nvPr>
        </p:nvSpPr>
        <p:spPr/>
        <p:txBody>
          <a:bodyPr>
            <a:noAutofit/>
          </a:bodyPr>
          <a:lstStyle/>
          <a:p>
            <a:r>
              <a:rPr lang="en-US" sz="2000" dirty="0" smtClean="0"/>
              <a:t>Encourage the students to use prior knowledge of their experiences at Plum Island or any other beach that they have visited.  Can they tell me some features they have seen? Did they notice anything about the water? Have they gone to the island at different times when the tides are different? What do they notice about the beach at different tides? </a:t>
            </a:r>
          </a:p>
          <a:p>
            <a:r>
              <a:rPr lang="en-US" sz="2000" dirty="0" smtClean="0"/>
              <a:t>To build upon what they have learned about islands I have made our centers for the week based on features of an island. The children explore a different center each day. We use our five senses to explore. </a:t>
            </a:r>
            <a:r>
              <a:rPr lang="en-US" sz="2000" b="1" dirty="0" smtClean="0"/>
              <a:t>All centers are differentiated to developmentally satisfy all learners.</a:t>
            </a:r>
            <a:endParaRPr lang="en-US" sz="2000" dirty="0" smtClean="0"/>
          </a:p>
          <a:p>
            <a:endParaRPr lang="en-US" sz="2000" dirty="0"/>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578864"/>
          </a:xfrm>
        </p:spPr>
        <p:txBody>
          <a:bodyPr/>
          <a:lstStyle/>
          <a:p>
            <a:r>
              <a:rPr lang="en-US" dirty="0" smtClean="0"/>
              <a:t>Literacy Work Stations </a:t>
            </a:r>
            <a:br>
              <a:rPr lang="en-US" dirty="0" smtClean="0"/>
            </a:br>
            <a:endParaRPr lang="en-US" dirty="0"/>
          </a:p>
        </p:txBody>
      </p:sp>
      <p:sp>
        <p:nvSpPr>
          <p:cNvPr id="3" name="Text Placeholder 2"/>
          <p:cNvSpPr>
            <a:spLocks noGrp="1"/>
          </p:cNvSpPr>
          <p:nvPr>
            <p:ph type="body" idx="1"/>
          </p:nvPr>
        </p:nvSpPr>
        <p:spPr/>
        <p:txBody>
          <a:bodyPr>
            <a:normAutofit fontScale="25000" lnSpcReduction="20000"/>
          </a:bodyPr>
          <a:lstStyle/>
          <a:p>
            <a:r>
              <a:rPr lang="en-US" b="1" dirty="0" smtClean="0"/>
              <a:t> </a:t>
            </a:r>
            <a:endParaRPr lang="en-US" dirty="0" smtClean="0"/>
          </a:p>
          <a:p>
            <a:r>
              <a:rPr lang="en-US" sz="9600" b="1" dirty="0" smtClean="0">
                <a:solidFill>
                  <a:srgbClr val="FF0000"/>
                </a:solidFill>
              </a:rPr>
              <a:t>Red Group</a:t>
            </a:r>
            <a:endParaRPr lang="en-US" sz="9600" dirty="0" smtClean="0">
              <a:solidFill>
                <a:srgbClr val="FF0000"/>
              </a:solidFill>
            </a:endParaRPr>
          </a:p>
          <a:p>
            <a:r>
              <a:rPr lang="en-US" sz="9600" b="1" dirty="0" smtClean="0"/>
              <a:t>Math- A</a:t>
            </a:r>
            <a:r>
              <a:rPr lang="en-US" sz="9600" dirty="0" smtClean="0"/>
              <a:t>. </a:t>
            </a:r>
            <a:r>
              <a:rPr lang="en-US" sz="9600" b="1" dirty="0" smtClean="0"/>
              <a:t>Island Features Bingo</a:t>
            </a:r>
            <a:r>
              <a:rPr lang="en-US" sz="9600" dirty="0" smtClean="0"/>
              <a:t>- Have a paper with four rows of three. In each space have a different word such as sand, rock, clams, water, starfish and drift wood. Make three different sets of different word cards so each child has different words to listen for.</a:t>
            </a:r>
          </a:p>
          <a:p>
            <a:r>
              <a:rPr lang="en-US" sz="9600" dirty="0" smtClean="0"/>
              <a:t>            </a:t>
            </a:r>
            <a:r>
              <a:rPr lang="en-US" sz="9600" b="1" dirty="0" smtClean="0"/>
              <a:t>B</a:t>
            </a:r>
            <a:r>
              <a:rPr lang="en-US" sz="9600" dirty="0" smtClean="0"/>
              <a:t>. </a:t>
            </a:r>
            <a:r>
              <a:rPr lang="en-US" sz="9600" b="1" dirty="0" smtClean="0"/>
              <a:t>Sorting shells and graphing how many of each.</a:t>
            </a:r>
            <a:r>
              <a:rPr lang="en-US" sz="9600" dirty="0" smtClean="0"/>
              <a:t> Use clam, razor, mussel, and moon snail. Have different amounts in baggies for the children to count, sort, then graph.</a:t>
            </a:r>
          </a:p>
          <a:p>
            <a:r>
              <a:rPr lang="en-US" sz="9600" dirty="0" smtClean="0"/>
              <a:t> </a:t>
            </a:r>
          </a:p>
          <a:p>
            <a:endParaRPr lang="en-US" sz="9600"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My Day…</a:t>
            </a:r>
            <a:endParaRPr lang="en-US" dirty="0"/>
          </a:p>
        </p:txBody>
      </p:sp>
      <p:sp>
        <p:nvSpPr>
          <p:cNvPr id="5" name="Text Placeholder 4"/>
          <p:cNvSpPr>
            <a:spLocks noGrp="1"/>
          </p:cNvSpPr>
          <p:nvPr>
            <p:ph type="body" idx="1"/>
          </p:nvPr>
        </p:nvSpPr>
        <p:spPr>
          <a:xfrm>
            <a:off x="530352" y="2704664"/>
            <a:ext cx="7772400" cy="3010336"/>
          </a:xfrm>
        </p:spPr>
        <p:txBody>
          <a:bodyPr>
            <a:normAutofit/>
          </a:bodyPr>
          <a:lstStyle/>
          <a:p>
            <a:r>
              <a:rPr lang="en-US" sz="3600" dirty="0" smtClean="0"/>
              <a:t>I teach half  day  kindergarten so my time is short. My classroom is center based so I usually have a whole group meeting in the morning then transition into centers.</a:t>
            </a:r>
          </a:p>
          <a:p>
            <a:endParaRPr lang="en-US" sz="3600" dirty="0"/>
          </a:p>
        </p:txBody>
      </p:sp>
    </p:spTree>
  </p:cSld>
  <p:clrMapOvr>
    <a:masterClrMapping/>
  </p:clrMapOvr>
  <p:transition>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807464"/>
          </a:xfrm>
        </p:spPr>
        <p:txBody>
          <a:bodyPr/>
          <a:lstStyle/>
          <a:p>
            <a:r>
              <a:rPr lang="en-US" sz="6000" dirty="0" smtClean="0">
                <a:solidFill>
                  <a:schemeClr val="tx2">
                    <a:lumMod val="75000"/>
                  </a:schemeClr>
                </a:solidFill>
              </a:rPr>
              <a:t>Blue Group</a:t>
            </a:r>
            <a:br>
              <a:rPr lang="en-US" sz="6000" dirty="0" smtClean="0">
                <a:solidFill>
                  <a:schemeClr val="tx2">
                    <a:lumMod val="75000"/>
                  </a:schemeClr>
                </a:solidFill>
              </a:rPr>
            </a:br>
            <a:endParaRPr lang="en-US" dirty="0"/>
          </a:p>
        </p:txBody>
      </p:sp>
      <p:sp>
        <p:nvSpPr>
          <p:cNvPr id="3" name="Text Placeholder 2"/>
          <p:cNvSpPr>
            <a:spLocks noGrp="1"/>
          </p:cNvSpPr>
          <p:nvPr>
            <p:ph type="body" idx="1"/>
          </p:nvPr>
        </p:nvSpPr>
        <p:spPr/>
        <p:txBody>
          <a:bodyPr>
            <a:noAutofit/>
          </a:bodyPr>
          <a:lstStyle/>
          <a:p>
            <a:r>
              <a:rPr lang="en-US" sz="1800" b="1" dirty="0" smtClean="0"/>
              <a:t>Science- A.  Exploring rocks found on an island. </a:t>
            </a:r>
            <a:r>
              <a:rPr lang="en-US" sz="1800" dirty="0" smtClean="0"/>
              <a:t> What is sand made of? Look under a magnifying glass to see sands features. Is sand made from rocks?  Explore some rocks and draw them in your science journal. Answer these questions</a:t>
            </a:r>
          </a:p>
          <a:p>
            <a:r>
              <a:rPr lang="en-US" sz="1800" dirty="0" smtClean="0"/>
              <a:t> Are they smooth or rough?</a:t>
            </a:r>
          </a:p>
          <a:p>
            <a:r>
              <a:rPr lang="en-US" sz="1800" dirty="0" smtClean="0"/>
              <a:t>What color are they?</a:t>
            </a:r>
          </a:p>
          <a:p>
            <a:r>
              <a:rPr lang="en-US" sz="1800" dirty="0" smtClean="0"/>
              <a:t>Are they big or small?</a:t>
            </a:r>
          </a:p>
          <a:p>
            <a:endParaRPr lang="en-US" sz="1800" dirty="0" smtClean="0"/>
          </a:p>
          <a:p>
            <a:r>
              <a:rPr lang="en-US" sz="1800" b="1" dirty="0" smtClean="0"/>
              <a:t> B</a:t>
            </a:r>
            <a:r>
              <a:rPr lang="en-US" sz="1800" dirty="0" smtClean="0"/>
              <a:t>.   </a:t>
            </a:r>
            <a:r>
              <a:rPr lang="en-US" sz="1800" b="1" dirty="0" smtClean="0"/>
              <a:t>Island Water Taste Test – </a:t>
            </a:r>
            <a:r>
              <a:rPr lang="en-US" sz="1800" dirty="0" smtClean="0"/>
              <a:t>Each child gets a small paper cup of salt water, (tap water with salt in it). Have them take a small sip. What does it taste like? Write about it in your journal.</a:t>
            </a:r>
          </a:p>
          <a:p>
            <a:r>
              <a:rPr lang="en-US" sz="1800" dirty="0" smtClean="0"/>
              <a:t> </a:t>
            </a:r>
          </a:p>
          <a:p>
            <a:endParaRPr lang="en-US" sz="2000" dirty="0"/>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883664"/>
          </a:xfrm>
        </p:spPr>
        <p:txBody>
          <a:bodyPr/>
          <a:lstStyle/>
          <a:p>
            <a:r>
              <a:rPr lang="en-US" dirty="0" smtClean="0"/>
              <a:t>Yellow Group</a:t>
            </a:r>
            <a:br>
              <a:rPr lang="en-US" dirty="0" smtClean="0"/>
            </a:br>
            <a:endParaRPr lang="en-US" dirty="0"/>
          </a:p>
        </p:txBody>
      </p:sp>
      <p:sp>
        <p:nvSpPr>
          <p:cNvPr id="3" name="Text Placeholder 2"/>
          <p:cNvSpPr>
            <a:spLocks noGrp="1"/>
          </p:cNvSpPr>
          <p:nvPr>
            <p:ph type="body" idx="1"/>
          </p:nvPr>
        </p:nvSpPr>
        <p:spPr>
          <a:xfrm>
            <a:off x="530352" y="2704664"/>
            <a:ext cx="7772400" cy="3162736"/>
          </a:xfrm>
        </p:spPr>
        <p:txBody>
          <a:bodyPr>
            <a:normAutofit/>
          </a:bodyPr>
          <a:lstStyle/>
          <a:p>
            <a:r>
              <a:rPr lang="en-US" b="1" dirty="0" smtClean="0"/>
              <a:t>Social Studies – A. Make your own island</a:t>
            </a:r>
            <a:r>
              <a:rPr lang="en-US" dirty="0" smtClean="0"/>
              <a:t> -Using foam trays</a:t>
            </a:r>
            <a:r>
              <a:rPr lang="en-US" b="1" dirty="0" smtClean="0"/>
              <a:t>, </a:t>
            </a:r>
            <a:r>
              <a:rPr lang="en-US" dirty="0" smtClean="0"/>
              <a:t>sand paper, and collage materials for rocks, water, shells, etc.</a:t>
            </a:r>
          </a:p>
          <a:p>
            <a:r>
              <a:rPr lang="en-US" dirty="0" smtClean="0"/>
              <a:t> </a:t>
            </a:r>
          </a:p>
          <a:p>
            <a:r>
              <a:rPr lang="en-US" dirty="0" smtClean="0"/>
              <a:t>                           </a:t>
            </a:r>
            <a:r>
              <a:rPr lang="en-US" b="1" dirty="0" smtClean="0"/>
              <a:t>B</a:t>
            </a:r>
            <a:r>
              <a:rPr lang="en-US" dirty="0" smtClean="0"/>
              <a:t>. </a:t>
            </a:r>
            <a:r>
              <a:rPr lang="en-US" b="1" dirty="0" smtClean="0"/>
              <a:t>Computers-I Spy Treasure Hunt (Island Discovery Game) by Scholastic</a:t>
            </a:r>
            <a:endParaRPr lang="en-US" dirty="0" smtClean="0"/>
          </a:p>
          <a:p>
            <a:endParaRPr lang="en-US" dirty="0"/>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2036064"/>
          </a:xfrm>
        </p:spPr>
        <p:txBody>
          <a:bodyPr/>
          <a:lstStyle/>
          <a:p>
            <a:r>
              <a:rPr lang="en-US" dirty="0" smtClean="0"/>
              <a:t>Green Group</a:t>
            </a:r>
            <a:br>
              <a:rPr lang="en-US" dirty="0" smtClean="0"/>
            </a:br>
            <a:endParaRPr lang="en-US" dirty="0"/>
          </a:p>
        </p:txBody>
      </p:sp>
      <p:sp>
        <p:nvSpPr>
          <p:cNvPr id="3" name="Text Placeholder 2"/>
          <p:cNvSpPr>
            <a:spLocks noGrp="1"/>
          </p:cNvSpPr>
          <p:nvPr>
            <p:ph type="body" idx="1"/>
          </p:nvPr>
        </p:nvSpPr>
        <p:spPr/>
        <p:txBody>
          <a:bodyPr>
            <a:normAutofit fontScale="25000" lnSpcReduction="20000"/>
          </a:bodyPr>
          <a:lstStyle/>
          <a:p>
            <a:r>
              <a:rPr lang="en-US" b="1" dirty="0" smtClean="0"/>
              <a:t> </a:t>
            </a:r>
            <a:endParaRPr lang="en-US" dirty="0" smtClean="0"/>
          </a:p>
          <a:p>
            <a:r>
              <a:rPr lang="en-US" sz="8000" b="1" dirty="0" smtClean="0"/>
              <a:t>Writing -  A.  Journal Writing –</a:t>
            </a:r>
            <a:r>
              <a:rPr lang="en-US" sz="8000" dirty="0" smtClean="0"/>
              <a:t> Using the sentence starter</a:t>
            </a:r>
            <a:r>
              <a:rPr lang="en-US" sz="8000" b="1" dirty="0" smtClean="0"/>
              <a:t> “</a:t>
            </a:r>
            <a:r>
              <a:rPr lang="en-US" sz="8000" dirty="0" smtClean="0"/>
              <a:t>Three features that an island has are__________, ____________, and __________.”  </a:t>
            </a:r>
          </a:p>
          <a:p>
            <a:r>
              <a:rPr lang="en-US" sz="8000" dirty="0" smtClean="0"/>
              <a:t> </a:t>
            </a:r>
          </a:p>
          <a:p>
            <a:r>
              <a:rPr lang="en-US" sz="8000" b="1" dirty="0" smtClean="0"/>
              <a:t>The children will read their journals at the end of centers. Then the audience members (rest of class) get to ask two questions. The speaker answers in a complete sentence.</a:t>
            </a:r>
            <a:endParaRPr lang="en-US" sz="8000" dirty="0" smtClean="0"/>
          </a:p>
          <a:p>
            <a:r>
              <a:rPr lang="en-US" sz="8000" dirty="0" smtClean="0"/>
              <a:t> </a:t>
            </a:r>
          </a:p>
          <a:p>
            <a:r>
              <a:rPr lang="en-US" sz="8000" dirty="0" smtClean="0"/>
              <a:t>                  </a:t>
            </a:r>
            <a:r>
              <a:rPr lang="en-US" sz="8000" b="1" dirty="0" smtClean="0"/>
              <a:t>B</a:t>
            </a:r>
            <a:r>
              <a:rPr lang="en-US" sz="8000" dirty="0" smtClean="0"/>
              <a:t>. </a:t>
            </a:r>
            <a:r>
              <a:rPr lang="en-US" sz="8000" b="1" dirty="0" smtClean="0"/>
              <a:t>Sand Writing – </a:t>
            </a:r>
            <a:r>
              <a:rPr lang="en-US" sz="8000" dirty="0" smtClean="0"/>
              <a:t>Using a cookie tray with a small amount of sand in it the students write island sight words. </a:t>
            </a:r>
          </a:p>
          <a:p>
            <a:r>
              <a:rPr lang="en-US" sz="8000" dirty="0" smtClean="0"/>
              <a:t> </a:t>
            </a:r>
          </a:p>
          <a:p>
            <a:r>
              <a:rPr lang="en-US" sz="8000" b="1" dirty="0" smtClean="0"/>
              <a:t>Sand, tide, crab, water, rocks, clams, birds</a:t>
            </a:r>
            <a:endParaRPr lang="en-US" sz="8000" dirty="0" smtClean="0"/>
          </a:p>
          <a:p>
            <a:endParaRPr lang="en-US" sz="8000" dirty="0"/>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883664"/>
          </a:xfrm>
        </p:spPr>
        <p:txBody>
          <a:bodyPr/>
          <a:lstStyle/>
          <a:p>
            <a:r>
              <a:rPr lang="en-US" u="sng" dirty="0" smtClean="0"/>
              <a:t>White Group</a:t>
            </a:r>
            <a:r>
              <a:rPr lang="en-US" dirty="0" smtClean="0"/>
              <a:t/>
            </a:r>
            <a:br>
              <a:rPr lang="en-US" dirty="0" smtClean="0"/>
            </a:br>
            <a:endParaRPr lang="en-US" dirty="0"/>
          </a:p>
        </p:txBody>
      </p:sp>
      <p:sp>
        <p:nvSpPr>
          <p:cNvPr id="3" name="Text Placeholder 2"/>
          <p:cNvSpPr>
            <a:spLocks noGrp="1"/>
          </p:cNvSpPr>
          <p:nvPr>
            <p:ph type="body" idx="1"/>
          </p:nvPr>
        </p:nvSpPr>
        <p:spPr/>
        <p:txBody>
          <a:bodyPr>
            <a:normAutofit fontScale="25000" lnSpcReduction="20000"/>
          </a:bodyPr>
          <a:lstStyle/>
          <a:p>
            <a:r>
              <a:rPr lang="en-US" b="1" dirty="0" smtClean="0"/>
              <a:t> </a:t>
            </a:r>
            <a:endParaRPr lang="en-US" dirty="0" smtClean="0"/>
          </a:p>
          <a:p>
            <a:r>
              <a:rPr lang="en-US" sz="9600" dirty="0" smtClean="0"/>
              <a:t>  </a:t>
            </a:r>
            <a:r>
              <a:rPr lang="en-US" sz="9600" b="1" dirty="0" smtClean="0"/>
              <a:t>Art – A.  Paint a shell using water color paints.</a:t>
            </a:r>
            <a:endParaRPr lang="en-US" sz="9600" dirty="0" smtClean="0"/>
          </a:p>
          <a:p>
            <a:r>
              <a:rPr lang="en-US" sz="9600" b="1" dirty="0" smtClean="0"/>
              <a:t> </a:t>
            </a:r>
            <a:endParaRPr lang="en-US" sz="9600" dirty="0" smtClean="0"/>
          </a:p>
          <a:p>
            <a:r>
              <a:rPr lang="en-US" sz="9600" b="1" dirty="0" smtClean="0"/>
              <a:t>             B.  Listening Center-  </a:t>
            </a:r>
            <a:r>
              <a:rPr lang="en-US" sz="9600" b="1" u="sng" dirty="0" smtClean="0"/>
              <a:t>Somewhere in the Ocean </a:t>
            </a:r>
            <a:r>
              <a:rPr lang="en-US" sz="9600" dirty="0" smtClean="0"/>
              <a:t> by Jennifer Ward and T.J. Marsh</a:t>
            </a:r>
          </a:p>
          <a:p>
            <a:endParaRPr lang="en-US" sz="9600" dirty="0"/>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a:t>
            </a:r>
            <a:br>
              <a:rPr lang="en-US" dirty="0" smtClean="0"/>
            </a:br>
            <a:endParaRPr lang="en-US" dirty="0"/>
          </a:p>
        </p:txBody>
      </p:sp>
      <p:sp>
        <p:nvSpPr>
          <p:cNvPr id="3" name="Text Placeholder 2"/>
          <p:cNvSpPr>
            <a:spLocks noGrp="1"/>
          </p:cNvSpPr>
          <p:nvPr>
            <p:ph type="body" idx="1"/>
          </p:nvPr>
        </p:nvSpPr>
        <p:spPr>
          <a:xfrm>
            <a:off x="530352" y="1981200"/>
            <a:ext cx="7772400" cy="4648200"/>
          </a:xfrm>
        </p:spPr>
        <p:txBody>
          <a:bodyPr>
            <a:noAutofit/>
          </a:bodyPr>
          <a:lstStyle/>
          <a:p>
            <a:r>
              <a:rPr lang="en-US" sz="1600" dirty="0" smtClean="0"/>
              <a:t>After the children read their journals to the class at the end of the day ,talk to them and ask them to name something they learned today about the features of an island.   Ever y day there should be different answers because the children are moving around to someplace new each day.  Keep track of what the children tell you on a piece of chart paper.</a:t>
            </a:r>
          </a:p>
          <a:p>
            <a:r>
              <a:rPr lang="en-US" sz="1600" dirty="0" smtClean="0"/>
              <a:t> </a:t>
            </a:r>
          </a:p>
          <a:p>
            <a:r>
              <a:rPr lang="en-US" sz="1600" dirty="0" smtClean="0"/>
              <a:t>CHECK LIST</a:t>
            </a:r>
          </a:p>
          <a:p>
            <a:r>
              <a:rPr lang="en-US" sz="1600" dirty="0" smtClean="0"/>
              <a:t>Do they know:</a:t>
            </a:r>
          </a:p>
          <a:p>
            <a:r>
              <a:rPr lang="en-US" sz="1600" dirty="0" smtClean="0"/>
              <a:t> </a:t>
            </a:r>
          </a:p>
          <a:p>
            <a:r>
              <a:rPr lang="en-US" sz="1600" dirty="0" smtClean="0"/>
              <a:t>_____ An island is a piece of land surrounded by water.</a:t>
            </a:r>
          </a:p>
          <a:p>
            <a:r>
              <a:rPr lang="en-US" sz="1600" dirty="0" smtClean="0"/>
              <a:t> </a:t>
            </a:r>
          </a:p>
          <a:p>
            <a:r>
              <a:rPr lang="en-US" sz="1600" dirty="0" smtClean="0"/>
              <a:t>_____  A barrier island is a island that protects a main land</a:t>
            </a:r>
          </a:p>
          <a:p>
            <a:r>
              <a:rPr lang="en-US" sz="1600" dirty="0" smtClean="0"/>
              <a:t> </a:t>
            </a:r>
          </a:p>
          <a:p>
            <a:r>
              <a:rPr lang="en-US" sz="1600" dirty="0" smtClean="0"/>
              <a:t>_____   Plum Island is a barrier island that helps protect Newburyport.</a:t>
            </a:r>
          </a:p>
          <a:p>
            <a:r>
              <a:rPr lang="en-US" sz="1600" dirty="0" smtClean="0"/>
              <a:t> </a:t>
            </a:r>
          </a:p>
          <a:p>
            <a:r>
              <a:rPr lang="en-US" sz="1600" dirty="0" smtClean="0"/>
              <a:t>_____   There are many living organisms that live on an island.</a:t>
            </a:r>
          </a:p>
          <a:p>
            <a:r>
              <a:rPr lang="en-US" sz="1600" dirty="0" smtClean="0"/>
              <a:t> </a:t>
            </a:r>
          </a:p>
          <a:p>
            <a:endParaRPr lang="en-US" sz="1600"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Overall concept:  Islands: </a:t>
            </a:r>
            <a:endParaRPr lang="en-US" sz="4800" dirty="0"/>
          </a:p>
        </p:txBody>
      </p:sp>
      <p:sp>
        <p:nvSpPr>
          <p:cNvPr id="3" name="Text Placeholder 2"/>
          <p:cNvSpPr>
            <a:spLocks noGrp="1"/>
          </p:cNvSpPr>
          <p:nvPr>
            <p:ph type="body" idx="1"/>
          </p:nvPr>
        </p:nvSpPr>
        <p:spPr/>
        <p:txBody>
          <a:bodyPr/>
          <a:lstStyle/>
          <a:p>
            <a:r>
              <a:rPr lang="en-US" dirty="0" smtClean="0"/>
              <a:t>What is an island?  What is an island made up of? Are there different types of islands? What lives on an island?</a:t>
            </a:r>
          </a:p>
          <a:p>
            <a:r>
              <a:rPr lang="en-US" dirty="0" smtClean="0"/>
              <a:t> </a:t>
            </a:r>
          </a:p>
          <a:p>
            <a:endParaRPr lang="en-US" dirty="0"/>
          </a:p>
        </p:txBody>
      </p:sp>
      <p:pic>
        <p:nvPicPr>
          <p:cNvPr id="4" name="Picture 3" descr="beach island.jpg"/>
          <p:cNvPicPr>
            <a:picLocks noChangeAspect="1"/>
          </p:cNvPicPr>
          <p:nvPr/>
        </p:nvPicPr>
        <p:blipFill>
          <a:blip r:embed="rId3" cstate="print"/>
          <a:stretch>
            <a:fillRect/>
          </a:stretch>
        </p:blipFill>
        <p:spPr>
          <a:xfrm>
            <a:off x="3429000" y="4114800"/>
            <a:ext cx="2362200" cy="1933575"/>
          </a:xfrm>
          <a:prstGeom prst="rect">
            <a:avLst/>
          </a:prstGeom>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a:t>
            </a:r>
            <a:endParaRPr lang="en-US" dirty="0"/>
          </a:p>
        </p:txBody>
      </p:sp>
      <p:sp>
        <p:nvSpPr>
          <p:cNvPr id="3" name="Text Placeholder 2"/>
          <p:cNvSpPr>
            <a:spLocks noGrp="1"/>
          </p:cNvSpPr>
          <p:nvPr>
            <p:ph type="body" idx="1"/>
          </p:nvPr>
        </p:nvSpPr>
        <p:spPr/>
        <p:txBody>
          <a:bodyPr>
            <a:normAutofit fontScale="92500" lnSpcReduction="10000"/>
          </a:bodyPr>
          <a:lstStyle/>
          <a:p>
            <a:r>
              <a:rPr lang="en-US" sz="3200" dirty="0" smtClean="0"/>
              <a:t>Islands-Barrier Islands-Plum Island</a:t>
            </a:r>
          </a:p>
          <a:p>
            <a:r>
              <a:rPr lang="en-US" sz="3200" dirty="0" smtClean="0"/>
              <a:t>Islands -Plum Island- Tide Pools</a:t>
            </a:r>
          </a:p>
          <a:p>
            <a:r>
              <a:rPr lang="en-US" sz="3200" dirty="0" smtClean="0"/>
              <a:t>Islands -Plum Island – Shorebirds</a:t>
            </a:r>
          </a:p>
          <a:p>
            <a:endParaRPr lang="en-US" dirty="0" smtClean="0"/>
          </a:p>
          <a:p>
            <a:endParaRPr lang="en-US" dirty="0" smtClean="0"/>
          </a:p>
          <a:p>
            <a:endParaRPr lang="en-US" dirty="0"/>
          </a:p>
        </p:txBody>
      </p:sp>
    </p:spTree>
  </p:cSld>
  <p:clrMapOvr>
    <a:masterClrMapping/>
  </p:clrMapOvr>
  <p:transition>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Plum Island</a:t>
            </a:r>
            <a:endParaRPr lang="en-US" dirty="0"/>
          </a:p>
        </p:txBody>
      </p:sp>
      <p:sp>
        <p:nvSpPr>
          <p:cNvPr id="3" name="Text Placeholder 2"/>
          <p:cNvSpPr>
            <a:spLocks noGrp="1"/>
          </p:cNvSpPr>
          <p:nvPr>
            <p:ph type="body" idx="1"/>
          </p:nvPr>
        </p:nvSpPr>
        <p:spPr/>
        <p:txBody>
          <a:bodyPr>
            <a:normAutofit lnSpcReduction="10000"/>
          </a:bodyPr>
          <a:lstStyle/>
          <a:p>
            <a:r>
              <a:rPr lang="en-US" dirty="0" smtClean="0"/>
              <a:t>Grade: K</a:t>
            </a:r>
          </a:p>
          <a:p>
            <a:r>
              <a:rPr lang="en-US" dirty="0" smtClean="0"/>
              <a:t>Length of Time: 1 week, Approx 5 hours per week, 1 hour per day.</a:t>
            </a:r>
          </a:p>
          <a:p>
            <a:r>
              <a:rPr lang="en-US" b="1" dirty="0" smtClean="0"/>
              <a:t>Concept:</a:t>
            </a:r>
            <a:endParaRPr lang="en-US" dirty="0"/>
          </a:p>
        </p:txBody>
      </p:sp>
      <p:pic>
        <p:nvPicPr>
          <p:cNvPr id="4" name="Picture 3" descr="sign.jpg"/>
          <p:cNvPicPr>
            <a:picLocks noChangeAspect="1"/>
          </p:cNvPicPr>
          <p:nvPr/>
        </p:nvPicPr>
        <p:blipFill>
          <a:blip r:embed="rId3" cstate="print"/>
          <a:stretch>
            <a:fillRect/>
          </a:stretch>
        </p:blipFill>
        <p:spPr>
          <a:xfrm>
            <a:off x="5410200" y="4343400"/>
            <a:ext cx="2476500" cy="1847850"/>
          </a:xfrm>
          <a:prstGeom prst="rect">
            <a:avLst/>
          </a:prstGeom>
        </p:spPr>
      </p:pic>
      <p:pic>
        <p:nvPicPr>
          <p:cNvPr id="5" name="Picture 4" descr="map picture.jpg"/>
          <p:cNvPicPr>
            <a:picLocks noChangeAspect="1"/>
          </p:cNvPicPr>
          <p:nvPr/>
        </p:nvPicPr>
        <p:blipFill>
          <a:blip r:embed="rId4" cstate="print"/>
          <a:stretch>
            <a:fillRect/>
          </a:stretch>
        </p:blipFill>
        <p:spPr>
          <a:xfrm>
            <a:off x="1981200" y="3962400"/>
            <a:ext cx="2209800" cy="2753039"/>
          </a:xfrm>
          <a:prstGeom prst="rect">
            <a:avLst/>
          </a:prstGeom>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               Islands</a:t>
            </a:r>
            <a:endParaRPr lang="en-US" dirty="0"/>
          </a:p>
        </p:txBody>
      </p:sp>
      <p:sp>
        <p:nvSpPr>
          <p:cNvPr id="5" name="Text Placeholder 4"/>
          <p:cNvSpPr>
            <a:spLocks noGrp="1"/>
          </p:cNvSpPr>
          <p:nvPr>
            <p:ph type="body" idx="1"/>
          </p:nvPr>
        </p:nvSpPr>
        <p:spPr>
          <a:xfrm>
            <a:off x="381000" y="2704664"/>
            <a:ext cx="7921752" cy="3315136"/>
          </a:xfrm>
        </p:spPr>
        <p:txBody>
          <a:bodyPr>
            <a:normAutofit lnSpcReduction="10000"/>
          </a:bodyPr>
          <a:lstStyle/>
          <a:p>
            <a:r>
              <a:rPr lang="en-US" dirty="0" smtClean="0"/>
              <a:t>                       Barrier Island    ………     Plum Island</a:t>
            </a:r>
          </a:p>
          <a:p>
            <a:endParaRPr lang="en-US" dirty="0" smtClean="0"/>
          </a:p>
          <a:p>
            <a:r>
              <a:rPr lang="en-US" dirty="0" smtClean="0"/>
              <a:t>An </a:t>
            </a:r>
            <a:r>
              <a:rPr lang="en-US" b="1" dirty="0" smtClean="0"/>
              <a:t>Island </a:t>
            </a:r>
            <a:r>
              <a:rPr lang="en-US" dirty="0" smtClean="0"/>
              <a:t>is defined as “a piece of sub-continental land that is surrounded by water.</a:t>
            </a:r>
          </a:p>
          <a:p>
            <a:endParaRPr lang="en-US" dirty="0" smtClean="0"/>
          </a:p>
          <a:p>
            <a:r>
              <a:rPr lang="en-US" dirty="0" smtClean="0"/>
              <a:t>A </a:t>
            </a:r>
            <a:r>
              <a:rPr lang="en-US" b="1" dirty="0" smtClean="0"/>
              <a:t>Barrier Island</a:t>
            </a:r>
            <a:r>
              <a:rPr lang="en-US" dirty="0" smtClean="0"/>
              <a:t> is defined as “a coastal landform and a type of barrier system, are relatively narrow strips of sand that parallel the mainland of a coast.</a:t>
            </a:r>
          </a:p>
          <a:p>
            <a:r>
              <a:rPr lang="en-US" u="sng" dirty="0" smtClean="0">
                <a:hlinkClick r:id="rId3"/>
              </a:rPr>
              <a:t>Islands</a:t>
            </a:r>
            <a:endParaRPr lang="en-US" dirty="0" smtClean="0"/>
          </a:p>
          <a:p>
            <a:endParaRPr lang="en-US" dirty="0"/>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62000"/>
            <a:ext cx="8080248" cy="1905000"/>
          </a:xfrm>
        </p:spPr>
        <p:txBody>
          <a:bodyPr/>
          <a:lstStyle/>
          <a:p>
            <a:r>
              <a:rPr lang="en-US" dirty="0" smtClean="0"/>
              <a:t>Standards Addressed:</a:t>
            </a:r>
            <a:br>
              <a:rPr lang="en-US" dirty="0" smtClean="0"/>
            </a:br>
            <a:r>
              <a:rPr lang="en-US" u="sng" dirty="0" smtClean="0"/>
              <a:t>Mass. State Standards:</a:t>
            </a:r>
            <a:r>
              <a:rPr lang="en-US" dirty="0" smtClean="0"/>
              <a:t/>
            </a:r>
            <a:br>
              <a:rPr lang="en-US" dirty="0" smtClean="0"/>
            </a:br>
            <a:endParaRPr lang="en-US" dirty="0"/>
          </a:p>
        </p:txBody>
      </p:sp>
      <p:sp>
        <p:nvSpPr>
          <p:cNvPr id="3" name="Text Placeholder 2"/>
          <p:cNvSpPr>
            <a:spLocks noGrp="1"/>
          </p:cNvSpPr>
          <p:nvPr>
            <p:ph type="body" idx="1"/>
          </p:nvPr>
        </p:nvSpPr>
        <p:spPr>
          <a:xfrm>
            <a:off x="228600" y="1905000"/>
            <a:ext cx="8074152" cy="4953000"/>
          </a:xfrm>
        </p:spPr>
        <p:txBody>
          <a:bodyPr>
            <a:normAutofit fontScale="62500" lnSpcReduction="20000"/>
          </a:bodyPr>
          <a:lstStyle/>
          <a:p>
            <a:r>
              <a:rPr lang="en-US" sz="2600" u="sng" dirty="0" smtClean="0"/>
              <a:t>Science</a:t>
            </a:r>
            <a:endParaRPr lang="en-US" sz="2600" dirty="0" smtClean="0"/>
          </a:p>
          <a:p>
            <a:r>
              <a:rPr lang="en-US" sz="2600" dirty="0" smtClean="0"/>
              <a:t>1. Recognize that water, rocks, soil, and living organisms are found on the earth’s surface.</a:t>
            </a:r>
          </a:p>
          <a:p>
            <a:r>
              <a:rPr lang="en-US" sz="2600" dirty="0" smtClean="0"/>
              <a:t>2. Sort objects by observable properties such as size, shape, color, weight and texture.</a:t>
            </a:r>
          </a:p>
          <a:p>
            <a:r>
              <a:rPr lang="en-US" sz="2600" dirty="0" smtClean="0"/>
              <a:t> </a:t>
            </a:r>
          </a:p>
          <a:p>
            <a:r>
              <a:rPr lang="en-US" sz="2600" u="sng" dirty="0" smtClean="0"/>
              <a:t>Math</a:t>
            </a:r>
            <a:endParaRPr lang="en-US" sz="2600" dirty="0" smtClean="0"/>
          </a:p>
          <a:p>
            <a:r>
              <a:rPr lang="en-US" sz="2600" dirty="0" smtClean="0"/>
              <a:t>1. Collect, sort, organize, and draw conclusions about data using concrete objects, pictures, numbers, and graphs.</a:t>
            </a:r>
          </a:p>
          <a:p>
            <a:r>
              <a:rPr lang="en-US" sz="2600" dirty="0" smtClean="0"/>
              <a:t>2. Identify, reproduce, describe, extend and create color, rhythmic, shape, number, and letter repeating patterns with simple attributes, e.g., ABABAB…</a:t>
            </a:r>
          </a:p>
          <a:p>
            <a:r>
              <a:rPr lang="en-US" sz="2600" dirty="0" smtClean="0"/>
              <a:t> </a:t>
            </a:r>
          </a:p>
          <a:p>
            <a:r>
              <a:rPr lang="en-US" sz="2600" u="sng" dirty="0" smtClean="0"/>
              <a:t>ELA</a:t>
            </a:r>
            <a:endParaRPr lang="en-US" sz="2600" dirty="0" smtClean="0"/>
          </a:p>
          <a:p>
            <a:r>
              <a:rPr lang="en-US" sz="2600" dirty="0" smtClean="0"/>
              <a:t>3.1: Give oral presentation about personal experiences or interests, using clear enunciation and adequate volume.</a:t>
            </a:r>
          </a:p>
          <a:p>
            <a:r>
              <a:rPr lang="en-US" sz="2600" dirty="0" smtClean="0"/>
              <a:t>3.2: Maintain focus on the topic.</a:t>
            </a:r>
          </a:p>
          <a:p>
            <a:r>
              <a:rPr lang="en-US" sz="2600" dirty="0" smtClean="0"/>
              <a:t> </a:t>
            </a:r>
          </a:p>
          <a:p>
            <a:r>
              <a:rPr lang="en-US" sz="2600" u="sng" dirty="0" smtClean="0"/>
              <a:t>Social Studies</a:t>
            </a:r>
            <a:endParaRPr lang="en-US" sz="2600" dirty="0" smtClean="0"/>
          </a:p>
          <a:p>
            <a:r>
              <a:rPr lang="en-US" sz="2600" dirty="0" smtClean="0"/>
              <a:t>K.4: Use correctly words and phrases that indicate location and direction, such as up, down, far, left, right, straight, back, behind, and in front of.</a:t>
            </a:r>
          </a:p>
          <a:p>
            <a:r>
              <a:rPr lang="en-US" sz="2600" dirty="0" smtClean="0"/>
              <a:t> </a:t>
            </a:r>
          </a:p>
          <a:p>
            <a:endParaRPr lang="en-US"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Ocean Literacy Principles:</a:t>
            </a:r>
            <a:br>
              <a:rPr lang="en-US" sz="4800" dirty="0" smtClean="0"/>
            </a:br>
            <a:endParaRPr lang="en-US" sz="4800" dirty="0"/>
          </a:p>
        </p:txBody>
      </p:sp>
      <p:sp>
        <p:nvSpPr>
          <p:cNvPr id="3" name="Text Placeholder 2"/>
          <p:cNvSpPr>
            <a:spLocks noGrp="1"/>
          </p:cNvSpPr>
          <p:nvPr>
            <p:ph type="body" idx="1"/>
          </p:nvPr>
        </p:nvSpPr>
        <p:spPr>
          <a:xfrm>
            <a:off x="530352" y="2704664"/>
            <a:ext cx="7772400" cy="2324536"/>
          </a:xfrm>
        </p:spPr>
        <p:txBody>
          <a:bodyPr>
            <a:normAutofit/>
          </a:bodyPr>
          <a:lstStyle/>
          <a:p>
            <a:r>
              <a:rPr lang="en-US" dirty="0" smtClean="0"/>
              <a:t>5</a:t>
            </a:r>
            <a:r>
              <a:rPr lang="en-US" sz="2400" dirty="0" smtClean="0"/>
              <a:t>. The ocean supports a great diversity of life and ecosystems.</a:t>
            </a:r>
          </a:p>
          <a:p>
            <a:endParaRPr lang="en-US" sz="2400" dirty="0" smtClean="0"/>
          </a:p>
          <a:p>
            <a:r>
              <a:rPr lang="en-US" sz="2400" dirty="0" smtClean="0"/>
              <a:t>6</a:t>
            </a:r>
            <a:r>
              <a:rPr lang="en-US" sz="2400" dirty="0" smtClean="0"/>
              <a:t>. The oceans and humans are inextricably linked.</a:t>
            </a:r>
          </a:p>
          <a:p>
            <a:endParaRPr lang="en-US"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3864864"/>
          </a:xfrm>
        </p:spPr>
        <p:txBody>
          <a:bodyPr/>
          <a:lstStyle/>
          <a:p>
            <a:r>
              <a:rPr lang="en-US" sz="5400" dirty="0" smtClean="0"/>
              <a:t>My kindergarten class does not go on field trips so I will do everything in the classroom.</a:t>
            </a:r>
            <a:endParaRPr lang="en-US" sz="5400" dirty="0"/>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2">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139</TotalTime>
  <Words>913</Words>
  <Application>Microsoft Office PowerPoint</Application>
  <PresentationFormat>On-screen Show (4:3)</PresentationFormat>
  <Paragraphs>150</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Flow</vt:lpstr>
      <vt:lpstr>Ocean Literacy     Boat Camp NO.:9427</vt:lpstr>
      <vt:lpstr>My Day…</vt:lpstr>
      <vt:lpstr>Overall concept:  Islands: </vt:lpstr>
      <vt:lpstr>Lessons</vt:lpstr>
      <vt:lpstr>Plum Island</vt:lpstr>
      <vt:lpstr>               Islands</vt:lpstr>
      <vt:lpstr>Standards Addressed: Mass. State Standards: </vt:lpstr>
      <vt:lpstr>Ocean Literacy Principles: </vt:lpstr>
      <vt:lpstr>My kindergarten class does not go on field trips so I will do everything in the classroom.</vt:lpstr>
      <vt:lpstr>  Objectives: </vt:lpstr>
      <vt:lpstr>Week One   </vt:lpstr>
      <vt:lpstr> Materials: </vt:lpstr>
      <vt:lpstr>Focus Question:   </vt:lpstr>
      <vt:lpstr>Engagement: </vt:lpstr>
      <vt:lpstr>    Islands in the World</vt:lpstr>
      <vt:lpstr>Exploration: </vt:lpstr>
      <vt:lpstr>Explanation: </vt:lpstr>
      <vt:lpstr>Elaboration: </vt:lpstr>
      <vt:lpstr>Literacy Work Stations  </vt:lpstr>
      <vt:lpstr>Blue Group </vt:lpstr>
      <vt:lpstr>Yellow Group </vt:lpstr>
      <vt:lpstr>Green Group </vt:lpstr>
      <vt:lpstr>White Group </vt:lpstr>
      <vt:lpstr>Evaluation: </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Ocean Literacy     Boat Camp NO.:9427</dc:title>
  <dc:creator> </dc:creator>
  <cp:lastModifiedBy> </cp:lastModifiedBy>
  <cp:revision>18</cp:revision>
  <dcterms:created xsi:type="dcterms:W3CDTF">2011-04-26T21:21:49Z</dcterms:created>
  <dcterms:modified xsi:type="dcterms:W3CDTF">2011-04-27T23:50:25Z</dcterms:modified>
</cp:coreProperties>
</file>